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81" r:id="rId6"/>
    <p:sldId id="263" r:id="rId7"/>
    <p:sldId id="265" r:id="rId8"/>
    <p:sldId id="269" r:id="rId9"/>
    <p:sldId id="264" r:id="rId10"/>
    <p:sldId id="266" r:id="rId11"/>
    <p:sldId id="268" r:id="rId12"/>
    <p:sldId id="267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276872"/>
            <a:ext cx="8640960" cy="2304256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0070C0"/>
                </a:solidFill>
              </a:rPr>
              <a:t>The Battle of Neighborhoods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sz="3600" b="1" dirty="0" smtClean="0">
                <a:solidFill>
                  <a:srgbClr val="FF0000"/>
                </a:solidFill>
              </a:rPr>
              <a:t>Location Analysis and  Recommendation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Asian Restaurant Count for each Borough</a:t>
            </a:r>
            <a:endParaRPr lang="en-US" dirty="0"/>
          </a:p>
        </p:txBody>
      </p:sp>
      <p:pic>
        <p:nvPicPr>
          <p:cNvPr id="5" name="Content Placeholder 4" descr="Asiancount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l="3144" r="3144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1800" dirty="0" smtClean="0"/>
              <a:t>From the graph, it is evident that Queens has the maximum number of Asian Restaurants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70C0"/>
                </a:solidFill>
              </a:rPr>
              <a:t>Exploring Queens Further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Top five values from the dataframe: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0" name="Picture 9" descr="Screenshot (89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2852936"/>
            <a:ext cx="7773485" cy="2514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03648" y="5517232"/>
            <a:ext cx="5832648" cy="64807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Plot of Neighborhoods of Queens and the count of Asian Restaurants</a:t>
            </a:r>
            <a:endParaRPr lang="en-US" dirty="0"/>
          </a:p>
        </p:txBody>
      </p:sp>
      <p:pic>
        <p:nvPicPr>
          <p:cNvPr id="7" name="Picture Placeholder 6" descr="asianneighborhoodcount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718" b="718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403648" y="6093296"/>
            <a:ext cx="5688632" cy="764704"/>
          </a:xfrm>
        </p:spPr>
        <p:txBody>
          <a:bodyPr>
            <a:normAutofit/>
          </a:bodyPr>
          <a:lstStyle/>
          <a:p>
            <a:r>
              <a:rPr lang="en-IN" sz="1800" dirty="0" err="1" smtClean="0"/>
              <a:t>Bayside,Flushing</a:t>
            </a:r>
            <a:r>
              <a:rPr lang="en-IN" sz="1800" dirty="0" smtClean="0"/>
              <a:t> and Forest Hills have equal and maximum Asian </a:t>
            </a:r>
            <a:r>
              <a:rPr lang="en-IN" sz="1800" dirty="0" err="1" smtClean="0"/>
              <a:t>Restaurants.Further</a:t>
            </a:r>
            <a:r>
              <a:rPr lang="en-IN" sz="1800" dirty="0" smtClean="0"/>
              <a:t> analyzing these neighborhoods.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43192" cy="706090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0070C0"/>
                </a:solidFill>
              </a:rPr>
              <a:t>Exploring Bayside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528" y="1052736"/>
            <a:ext cx="8363272" cy="5616624"/>
          </a:xfrm>
        </p:spPr>
        <p:txBody>
          <a:bodyPr/>
          <a:lstStyle/>
          <a:p>
            <a:r>
              <a:rPr lang="en-IN" sz="2000" dirty="0" smtClean="0">
                <a:solidFill>
                  <a:srgbClr val="FF0000"/>
                </a:solidFill>
              </a:rPr>
              <a:t>The data with only the requirements as per problem statement: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8" name="Picture 7" descr="Screenshot (9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1556792"/>
            <a:ext cx="4968552" cy="4944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11760" y="5373216"/>
            <a:ext cx="4578896" cy="572616"/>
          </a:xfrm>
        </p:spPr>
        <p:txBody>
          <a:bodyPr>
            <a:normAutofit/>
          </a:bodyPr>
          <a:lstStyle/>
          <a:p>
            <a:r>
              <a:rPr lang="en-IN" dirty="0" smtClean="0"/>
              <a:t>Bayside Data Graphical Analysis</a:t>
            </a:r>
            <a:endParaRPr lang="en-US" dirty="0"/>
          </a:p>
        </p:txBody>
      </p:sp>
      <p:pic>
        <p:nvPicPr>
          <p:cNvPr id="12" name="Picture Placeholder 11" descr="bayside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3170" b="3170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267744" y="6093296"/>
            <a:ext cx="4838328" cy="504056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The plot is between categories and count of categories for the selected requirements as in the data in the previous slide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43608" y="116632"/>
            <a:ext cx="6984776" cy="850106"/>
          </a:xfrm>
        </p:spPr>
        <p:txBody>
          <a:bodyPr/>
          <a:lstStyle/>
          <a:p>
            <a:r>
              <a:rPr lang="en-IN" dirty="0" smtClean="0">
                <a:solidFill>
                  <a:srgbClr val="0070C0"/>
                </a:solidFill>
              </a:rPr>
              <a:t>Exploring Flushing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5544616"/>
          </a:xfrm>
        </p:spPr>
        <p:txBody>
          <a:bodyPr>
            <a:normAutofit/>
          </a:bodyPr>
          <a:lstStyle/>
          <a:p>
            <a:r>
              <a:rPr lang="en-IN" sz="2000" dirty="0" smtClean="0">
                <a:solidFill>
                  <a:srgbClr val="FF0000"/>
                </a:solidFill>
              </a:rPr>
              <a:t>A glimpse of the data with only the requirements as per problem statement:</a:t>
            </a:r>
          </a:p>
          <a:p>
            <a:pPr>
              <a:buNone/>
            </a:pPr>
            <a:endParaRPr lang="en-US" sz="2000" dirty="0"/>
          </a:p>
        </p:txBody>
      </p:sp>
      <p:pic>
        <p:nvPicPr>
          <p:cNvPr id="7" name="Picture 6" descr="Screenshot (93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1844824"/>
            <a:ext cx="6500326" cy="4421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5373216"/>
            <a:ext cx="5486400" cy="566738"/>
          </a:xfrm>
        </p:spPr>
        <p:txBody>
          <a:bodyPr>
            <a:normAutofit/>
          </a:bodyPr>
          <a:lstStyle/>
          <a:p>
            <a:r>
              <a:rPr lang="en-IN" dirty="0" smtClean="0"/>
              <a:t>Flushing Data Graphical Analysis</a:t>
            </a:r>
            <a:endParaRPr lang="en-US" dirty="0"/>
          </a:p>
        </p:txBody>
      </p:sp>
      <p:pic>
        <p:nvPicPr>
          <p:cNvPr id="5" name="Picture Placeholder 4" descr="flushing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526" b="1526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7704" y="6165304"/>
            <a:ext cx="5184576" cy="504056"/>
          </a:xfrm>
        </p:spPr>
        <p:txBody>
          <a:bodyPr>
            <a:normAutofit fontScale="92500"/>
          </a:bodyPr>
          <a:lstStyle/>
          <a:p>
            <a:r>
              <a:rPr lang="en-IN" dirty="0" smtClean="0"/>
              <a:t>The plot is between categories and count of categories for the selected requirements with reference to the data in the previous slide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850106"/>
          </a:xfrm>
        </p:spPr>
        <p:txBody>
          <a:bodyPr/>
          <a:lstStyle/>
          <a:p>
            <a:r>
              <a:rPr lang="en-IN" dirty="0" smtClean="0">
                <a:solidFill>
                  <a:srgbClr val="0070C0"/>
                </a:solidFill>
              </a:rPr>
              <a:t>Exploring Forest Hills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3528" y="1268760"/>
            <a:ext cx="8363272" cy="5328592"/>
          </a:xfrm>
        </p:spPr>
        <p:txBody>
          <a:bodyPr>
            <a:normAutofit/>
          </a:bodyPr>
          <a:lstStyle/>
          <a:p>
            <a:r>
              <a:rPr lang="en-IN" sz="2000" dirty="0" smtClean="0">
                <a:solidFill>
                  <a:srgbClr val="FF0000"/>
                </a:solidFill>
              </a:rPr>
              <a:t>A glimpse of the data with only the requirements as per problem statement:</a:t>
            </a:r>
          </a:p>
          <a:p>
            <a:pPr>
              <a:buNone/>
            </a:pPr>
            <a:endParaRPr lang="en-US" sz="2000" dirty="0"/>
          </a:p>
        </p:txBody>
      </p:sp>
      <p:pic>
        <p:nvPicPr>
          <p:cNvPr id="7" name="Picture 6" descr="Screenshot (98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2132856"/>
            <a:ext cx="5394708" cy="4046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5589240"/>
            <a:ext cx="5486400" cy="566738"/>
          </a:xfrm>
        </p:spPr>
        <p:txBody>
          <a:bodyPr>
            <a:normAutofit/>
          </a:bodyPr>
          <a:lstStyle/>
          <a:p>
            <a:r>
              <a:rPr lang="en-IN" dirty="0" smtClean="0"/>
              <a:t>Forest Hills Data Graphical Analysis</a:t>
            </a:r>
            <a:endParaRPr lang="en-US" dirty="0"/>
          </a:p>
        </p:txBody>
      </p:sp>
      <p:pic>
        <p:nvPicPr>
          <p:cNvPr id="5" name="Picture Placeholder 4" descr="foresthills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3953" b="395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5656" y="6165304"/>
            <a:ext cx="5486400" cy="576064"/>
          </a:xfrm>
        </p:spPr>
        <p:txBody>
          <a:bodyPr>
            <a:normAutofit/>
          </a:bodyPr>
          <a:lstStyle/>
          <a:p>
            <a:r>
              <a:rPr lang="en-IN" dirty="0" smtClean="0"/>
              <a:t>The plot is between categories and count of categories for the selected requirements with reference to the data in the previous slide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115888"/>
            <a:ext cx="6562725" cy="561975"/>
          </a:xfrm>
        </p:spPr>
        <p:txBody>
          <a:bodyPr>
            <a:noAutofit/>
          </a:bodyPr>
          <a:lstStyle/>
          <a:p>
            <a:r>
              <a:rPr lang="en-IN" sz="3200" dirty="0" smtClean="0">
                <a:solidFill>
                  <a:srgbClr val="0070C0"/>
                </a:solidFill>
              </a:rPr>
              <a:t>Graphical Analysis Results and Comparison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10" name="Picture 9" descr="Screenshot (99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980728"/>
            <a:ext cx="3600400" cy="2664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31640" y="3429000"/>
            <a:ext cx="12241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/>
              <a:t>Bayside </a:t>
            </a:r>
            <a:endParaRPr lang="en-US" dirty="0"/>
          </a:p>
        </p:txBody>
      </p:sp>
      <p:pic>
        <p:nvPicPr>
          <p:cNvPr id="13" name="Picture 12" descr="Screenshot (100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6016" y="908720"/>
            <a:ext cx="3515216" cy="24006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80112" y="3284984"/>
            <a:ext cx="16561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/>
              <a:t>Flushing</a:t>
            </a:r>
            <a:endParaRPr lang="en-US" dirty="0"/>
          </a:p>
        </p:txBody>
      </p:sp>
      <p:pic>
        <p:nvPicPr>
          <p:cNvPr id="15" name="Picture 14" descr="Screenshot (101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99792" y="3789040"/>
            <a:ext cx="3915322" cy="25435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07904" y="63093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Forest Hills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70C0"/>
                </a:solidFill>
              </a:rPr>
              <a:t>Introduction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The project focuses to help people who newly move into a city .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It works to find areas according to their choices so that it becomes easier to find a place to lookup in bigger cities.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70C0"/>
                </a:solidFill>
              </a:rPr>
              <a:t>Results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IN" b="1" u="sng" dirty="0" smtClean="0">
                <a:solidFill>
                  <a:srgbClr val="7030A0"/>
                </a:solidFill>
              </a:rPr>
              <a:t>Best Suited Neighborhood Recommendation:</a:t>
            </a:r>
          </a:p>
          <a:p>
            <a:pPr>
              <a:buNone/>
            </a:pPr>
            <a:r>
              <a:rPr lang="en-IN" dirty="0" smtClean="0">
                <a:solidFill>
                  <a:srgbClr val="FF0000"/>
                </a:solidFill>
              </a:rPr>
              <a:t>After the comparisons, the recommended</a:t>
            </a:r>
          </a:p>
          <a:p>
            <a:pPr>
              <a:buNone/>
            </a:pPr>
            <a:r>
              <a:rPr lang="en-IN" dirty="0" smtClean="0">
                <a:solidFill>
                  <a:srgbClr val="FF0000"/>
                </a:solidFill>
              </a:rPr>
              <a:t>results are: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Forest Hills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Bayside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5445224"/>
            <a:ext cx="5486400" cy="566738"/>
          </a:xfrm>
        </p:spPr>
        <p:txBody>
          <a:bodyPr>
            <a:normAutofit/>
          </a:bodyPr>
          <a:lstStyle/>
          <a:p>
            <a:r>
              <a:rPr lang="en-IN" dirty="0" smtClean="0"/>
              <a:t>Clusters of all venues in Forest Hills</a:t>
            </a:r>
            <a:endParaRPr lang="en-US" dirty="0"/>
          </a:p>
        </p:txBody>
      </p:sp>
      <p:pic>
        <p:nvPicPr>
          <p:cNvPr id="5" name="Picture Placeholder 4" descr="Screenshot (103)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l="17038" r="1703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7704" y="6165304"/>
            <a:ext cx="5054352" cy="504056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All the available venues found with </a:t>
            </a:r>
            <a:r>
              <a:rPr lang="en-IN" dirty="0" err="1" smtClean="0"/>
              <a:t>Foresquare</a:t>
            </a:r>
            <a:r>
              <a:rPr lang="en-IN" dirty="0" smtClean="0"/>
              <a:t> API for Forest Hills are clustered above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5445224"/>
            <a:ext cx="5486400" cy="566738"/>
          </a:xfrm>
        </p:spPr>
        <p:txBody>
          <a:bodyPr>
            <a:normAutofit/>
          </a:bodyPr>
          <a:lstStyle/>
          <a:p>
            <a:r>
              <a:rPr lang="en-IN" dirty="0" smtClean="0"/>
              <a:t>Clusters of only the required venues in Forest Hills</a:t>
            </a:r>
            <a:endParaRPr lang="en-US" dirty="0"/>
          </a:p>
        </p:txBody>
      </p:sp>
      <p:pic>
        <p:nvPicPr>
          <p:cNvPr id="5" name="Picture Placeholder 4" descr="Screenshot (106)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l="16939" r="1693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1680" y="6093296"/>
            <a:ext cx="5256584" cy="576064"/>
          </a:xfrm>
        </p:spPr>
        <p:txBody>
          <a:bodyPr>
            <a:normAutofit/>
          </a:bodyPr>
          <a:lstStyle/>
          <a:p>
            <a:r>
              <a:rPr lang="en-IN" dirty="0" smtClean="0"/>
              <a:t>All the required venues as stated in the Problem Statement are plotted as clusters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1143000"/>
          </a:xfrm>
        </p:spPr>
        <p:txBody>
          <a:bodyPr/>
          <a:lstStyle/>
          <a:p>
            <a:r>
              <a:rPr lang="en-IN" dirty="0" smtClean="0">
                <a:solidFill>
                  <a:srgbClr val="0070C0"/>
                </a:solidFill>
              </a:rPr>
              <a:t>Problem Statement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96752"/>
            <a:ext cx="8712968" cy="5400600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US" sz="6400" dirty="0" smtClean="0">
                <a:solidFill>
                  <a:srgbClr val="FF0000"/>
                </a:solidFill>
              </a:rPr>
              <a:t>A person wants to find a place for his stay in New York City. The person loves Asian food and hence</a:t>
            </a:r>
          </a:p>
          <a:p>
            <a:pPr>
              <a:buNone/>
            </a:pPr>
            <a:r>
              <a:rPr lang="en-US" sz="6400" dirty="0" smtClean="0">
                <a:solidFill>
                  <a:srgbClr val="FF0000"/>
                </a:solidFill>
              </a:rPr>
              <a:t>wants to find a location where it is available. Using </a:t>
            </a:r>
            <a:r>
              <a:rPr lang="en-US" sz="6400" dirty="0" err="1" smtClean="0">
                <a:solidFill>
                  <a:srgbClr val="FF0000"/>
                </a:solidFill>
              </a:rPr>
              <a:t>Foresquare</a:t>
            </a:r>
            <a:r>
              <a:rPr lang="en-US" sz="6400" dirty="0" smtClean="0">
                <a:solidFill>
                  <a:srgbClr val="FF0000"/>
                </a:solidFill>
              </a:rPr>
              <a:t> API, the areas of the city are analyzed</a:t>
            </a:r>
          </a:p>
          <a:p>
            <a:pPr>
              <a:buNone/>
            </a:pPr>
            <a:r>
              <a:rPr lang="en-US" sz="6400" dirty="0" smtClean="0">
                <a:solidFill>
                  <a:srgbClr val="FF0000"/>
                </a:solidFill>
              </a:rPr>
              <a:t>and explored to find an area with maximum number of Asian Restaurants. Furthermore, the avaibility</a:t>
            </a:r>
          </a:p>
          <a:p>
            <a:pPr>
              <a:buNone/>
            </a:pPr>
            <a:r>
              <a:rPr lang="en-US" sz="6400" dirty="0" smtClean="0">
                <a:solidFill>
                  <a:srgbClr val="FF0000"/>
                </a:solidFill>
              </a:rPr>
              <a:t>of Market Places, Health Care Stores, Shopping Malls ,Salons etc are also to taken into consideration</a:t>
            </a:r>
          </a:p>
          <a:p>
            <a:pPr>
              <a:buNone/>
            </a:pPr>
            <a:r>
              <a:rPr lang="en-US" sz="6400" dirty="0" smtClean="0">
                <a:solidFill>
                  <a:srgbClr val="FF0000"/>
                </a:solidFill>
              </a:rPr>
              <a:t>while finding the best location. Finally a list of all venues in the selected neighborhood is given and</a:t>
            </a:r>
          </a:p>
          <a:p>
            <a:pPr>
              <a:buNone/>
            </a:pPr>
            <a:r>
              <a:rPr lang="en-US" sz="6400" dirty="0" smtClean="0">
                <a:solidFill>
                  <a:srgbClr val="FF0000"/>
                </a:solidFill>
              </a:rPr>
              <a:t>plotted on the map.  A list of other requirements to be considered for the above problem are: </a:t>
            </a:r>
          </a:p>
          <a:p>
            <a:pPr>
              <a:buNone/>
            </a:pPr>
            <a:endParaRPr lang="en-US" sz="6400" dirty="0"/>
          </a:p>
          <a:p>
            <a:pPr>
              <a:buNone/>
            </a:pPr>
            <a:r>
              <a:rPr lang="en-US" sz="6400" dirty="0" smtClean="0">
                <a:solidFill>
                  <a:srgbClr val="7030A0"/>
                </a:solidFill>
              </a:rPr>
              <a:t>Essential Requirements: </a:t>
            </a:r>
          </a:p>
          <a:p>
            <a:pPr marL="514350" indent="-514350">
              <a:buAutoNum type="arabicPeriod"/>
            </a:pPr>
            <a:r>
              <a:rPr lang="en-US" sz="6400" dirty="0" smtClean="0">
                <a:solidFill>
                  <a:srgbClr val="FF0000"/>
                </a:solidFill>
              </a:rPr>
              <a:t>Bank</a:t>
            </a:r>
          </a:p>
          <a:p>
            <a:pPr marL="514350" indent="-514350">
              <a:buAutoNum type="arabicPeriod"/>
            </a:pPr>
            <a:r>
              <a:rPr lang="en-US" sz="6400" dirty="0" smtClean="0">
                <a:solidFill>
                  <a:srgbClr val="FF0000"/>
                </a:solidFill>
              </a:rPr>
              <a:t> Bakery </a:t>
            </a:r>
          </a:p>
          <a:p>
            <a:pPr marL="514350" indent="-514350">
              <a:buAutoNum type="arabicPeriod"/>
            </a:pPr>
            <a:r>
              <a:rPr lang="en-US" sz="6400" dirty="0" smtClean="0">
                <a:solidFill>
                  <a:srgbClr val="FF0000"/>
                </a:solidFill>
              </a:rPr>
              <a:t> Pharmacy </a:t>
            </a:r>
          </a:p>
          <a:p>
            <a:pPr marL="514350" indent="-514350">
              <a:buAutoNum type="arabicPeriod"/>
            </a:pPr>
            <a:r>
              <a:rPr lang="en-US" sz="6400" dirty="0" smtClean="0">
                <a:solidFill>
                  <a:srgbClr val="FF0000"/>
                </a:solidFill>
              </a:rPr>
              <a:t> Market/Store/Shop </a:t>
            </a:r>
          </a:p>
          <a:p>
            <a:pPr marL="514350" indent="-514350">
              <a:buAutoNum type="arabicPeriod"/>
            </a:pPr>
            <a:r>
              <a:rPr lang="en-US" sz="6400" dirty="0" smtClean="0">
                <a:solidFill>
                  <a:srgbClr val="FF0000"/>
                </a:solidFill>
              </a:rPr>
              <a:t> Salon </a:t>
            </a:r>
          </a:p>
          <a:p>
            <a:pPr marL="514350" indent="-514350">
              <a:buAutoNum type="arabicPeriod"/>
            </a:pPr>
            <a:r>
              <a:rPr lang="en-US" sz="6400" dirty="0" smtClean="0">
                <a:solidFill>
                  <a:srgbClr val="FF0000"/>
                </a:solidFill>
              </a:rPr>
              <a:t> Health and Beauty Service </a:t>
            </a:r>
          </a:p>
          <a:p>
            <a:pPr marL="514350" indent="-514350">
              <a:buAutoNum type="arabicPeriod"/>
            </a:pPr>
            <a:r>
              <a:rPr lang="en-US" sz="6400" dirty="0" smtClean="0">
                <a:solidFill>
                  <a:srgbClr val="FF0000"/>
                </a:solidFill>
              </a:rPr>
              <a:t> Gym </a:t>
            </a:r>
          </a:p>
          <a:p>
            <a:pPr marL="514350" indent="-514350">
              <a:buAutoNum type="arabicPeriod"/>
            </a:pPr>
            <a:r>
              <a:rPr lang="en-US" sz="6400" dirty="0" smtClean="0">
                <a:solidFill>
                  <a:srgbClr val="FF0000"/>
                </a:solidFill>
              </a:rPr>
              <a:t> Park</a:t>
            </a:r>
          </a:p>
          <a:p>
            <a:pPr marL="514350" indent="-514350">
              <a:buAutoNum type="arabicPeriod"/>
            </a:pPr>
            <a:r>
              <a:rPr lang="en-US" sz="6400" dirty="0" smtClean="0">
                <a:solidFill>
                  <a:srgbClr val="FF0000"/>
                </a:solidFill>
              </a:rPr>
              <a:t> Spa </a:t>
            </a:r>
          </a:p>
          <a:p>
            <a:pPr>
              <a:buNone/>
            </a:pPr>
            <a:endParaRPr lang="en-US" sz="6400" dirty="0" smtClean="0"/>
          </a:p>
          <a:p>
            <a:pPr>
              <a:buNone/>
            </a:pPr>
            <a:r>
              <a:rPr lang="en-US" sz="6400" dirty="0" smtClean="0">
                <a:solidFill>
                  <a:srgbClr val="7030A0"/>
                </a:solidFill>
              </a:rPr>
              <a:t>Non-Essential Requirements: </a:t>
            </a:r>
          </a:p>
          <a:p>
            <a:pPr marL="514350" indent="-514350">
              <a:buAutoNum type="arabicPeriod"/>
            </a:pPr>
            <a:r>
              <a:rPr lang="en-US" sz="6400" dirty="0" smtClean="0">
                <a:solidFill>
                  <a:srgbClr val="FF0000"/>
                </a:solidFill>
              </a:rPr>
              <a:t>Tea Shop </a:t>
            </a:r>
          </a:p>
          <a:p>
            <a:pPr marL="514350" indent="-514350">
              <a:buAutoNum type="arabicPeriod"/>
            </a:pPr>
            <a:r>
              <a:rPr lang="en-US" sz="6400" dirty="0" smtClean="0">
                <a:solidFill>
                  <a:srgbClr val="FF0000"/>
                </a:solidFill>
              </a:rPr>
              <a:t> Tea Room 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70C0"/>
                </a:solidFill>
              </a:rPr>
              <a:t>Objectives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 </a:t>
            </a:r>
            <a:r>
              <a:rPr lang="en-US" dirty="0">
                <a:solidFill>
                  <a:srgbClr val="FF0000"/>
                </a:solidFill>
              </a:rPr>
              <a:t>find out the Asian Restaurants in New York City</a:t>
            </a:r>
          </a:p>
          <a:p>
            <a:r>
              <a:rPr lang="en-US" dirty="0">
                <a:solidFill>
                  <a:srgbClr val="FF0000"/>
                </a:solidFill>
              </a:rPr>
              <a:t>To find the Borough with maximum Asian Restaurants</a:t>
            </a:r>
          </a:p>
          <a:p>
            <a:r>
              <a:rPr lang="en-US" dirty="0">
                <a:solidFill>
                  <a:srgbClr val="FF0000"/>
                </a:solidFill>
              </a:rPr>
              <a:t>To explore the neighborhoods for highest number of Asian Restaurants for the above result of the Borough</a:t>
            </a:r>
          </a:p>
          <a:p>
            <a:r>
              <a:rPr lang="en-US" dirty="0">
                <a:solidFill>
                  <a:srgbClr val="FF0000"/>
                </a:solidFill>
              </a:rPr>
              <a:t>To explore the above selected neighborhoods for the other requirements as per the list in the above problem statement.</a:t>
            </a:r>
          </a:p>
          <a:p>
            <a:r>
              <a:rPr lang="en-US" dirty="0">
                <a:solidFill>
                  <a:srgbClr val="FF0000"/>
                </a:solidFill>
              </a:rPr>
              <a:t>To find the neighborhood which fulfills most of the essential requirements</a:t>
            </a:r>
          </a:p>
          <a:p>
            <a:r>
              <a:rPr lang="en-US" dirty="0">
                <a:solidFill>
                  <a:srgbClr val="FF0000"/>
                </a:solidFill>
              </a:rPr>
              <a:t>To explore the neighborhood further and give a list of all venues in the area</a:t>
            </a:r>
          </a:p>
          <a:p>
            <a:r>
              <a:rPr lang="en-US" dirty="0">
                <a:solidFill>
                  <a:srgbClr val="FF0000"/>
                </a:solidFill>
              </a:rPr>
              <a:t>Cluster all the venues and the necessary venues on a map</a:t>
            </a:r>
          </a:p>
          <a:p>
            <a:r>
              <a:rPr lang="en-US" dirty="0">
                <a:solidFill>
                  <a:srgbClr val="FF0000"/>
                </a:solidFill>
              </a:rPr>
              <a:t>Based on the above </a:t>
            </a:r>
            <a:r>
              <a:rPr lang="en-US" dirty="0" err="1">
                <a:solidFill>
                  <a:srgbClr val="FF0000"/>
                </a:solidFill>
              </a:rPr>
              <a:t>findings,the</a:t>
            </a:r>
            <a:r>
              <a:rPr lang="en-US" dirty="0">
                <a:solidFill>
                  <a:srgbClr val="FF0000"/>
                </a:solidFill>
              </a:rPr>
              <a:t> most preferred area is suggested whose all venues are plotted as cluster on the map</a:t>
            </a:r>
          </a:p>
          <a:p>
            <a:r>
              <a:rPr lang="en-US" dirty="0">
                <a:solidFill>
                  <a:srgbClr val="FF0000"/>
                </a:solidFill>
              </a:rPr>
              <a:t>Another neighborhood is suggested based on the next best suited area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70C0"/>
                </a:solidFill>
              </a:rPr>
              <a:t>Data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The dataset used consists of four columns-Borough, Neighborhoods, Latitude and Longitude.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There are 5 Boroughs in New York City.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A Borough is a town or district of administrative unit.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70C0"/>
                </a:solidFill>
              </a:rPr>
              <a:t>Understanding the Data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600200"/>
            <a:ext cx="8424936" cy="4997152"/>
          </a:xfrm>
        </p:spPr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There are 306 rows and 4 columns in the dataframe.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Count of neighborhoods in each Borough: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shot (85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3808" y="3645024"/>
            <a:ext cx="2848373" cy="2600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79712" y="5301208"/>
            <a:ext cx="5486400" cy="566738"/>
          </a:xfrm>
        </p:spPr>
        <p:txBody>
          <a:bodyPr>
            <a:normAutofit/>
          </a:bodyPr>
          <a:lstStyle/>
          <a:p>
            <a:r>
              <a:rPr lang="en-IN" dirty="0" smtClean="0"/>
              <a:t>Plot of Boroughs and Neighborhood count</a:t>
            </a:r>
            <a:endParaRPr lang="en-US" dirty="0"/>
          </a:p>
        </p:txBody>
      </p:sp>
      <p:pic>
        <p:nvPicPr>
          <p:cNvPr id="4" name="Content Placeholder 3" descr="number of neighborhoods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l="3083" r="3083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051720" y="6021288"/>
            <a:ext cx="5054352" cy="516830"/>
          </a:xfrm>
        </p:spPr>
        <p:txBody>
          <a:bodyPr/>
          <a:lstStyle/>
          <a:p>
            <a:r>
              <a:rPr lang="en-IN" dirty="0" smtClean="0"/>
              <a:t>From the data in previous slide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680" y="5661248"/>
            <a:ext cx="5486400" cy="566738"/>
          </a:xfrm>
        </p:spPr>
        <p:txBody>
          <a:bodyPr>
            <a:normAutofit/>
          </a:bodyPr>
          <a:lstStyle/>
          <a:p>
            <a:r>
              <a:rPr lang="en-IN" dirty="0" smtClean="0"/>
              <a:t>Clustering the Neighborhoods in New York City </a:t>
            </a:r>
            <a:endParaRPr lang="en-US" dirty="0"/>
          </a:p>
        </p:txBody>
      </p:sp>
      <p:pic>
        <p:nvPicPr>
          <p:cNvPr id="5" name="Picture Placeholder 4" descr="Screenshot (88)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l="16046" r="16046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87824" y="6381328"/>
            <a:ext cx="2016224" cy="288032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Zoom start value=10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Foresquare</a:t>
            </a:r>
            <a:r>
              <a:rPr lang="en-US" dirty="0" smtClean="0">
                <a:solidFill>
                  <a:srgbClr val="0070C0"/>
                </a:solidFill>
              </a:rPr>
              <a:t> API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>
                <a:solidFill>
                  <a:srgbClr val="FF0000"/>
                </a:solidFill>
              </a:rPr>
              <a:t>Using </a:t>
            </a:r>
            <a:r>
              <a:rPr lang="en-IN" sz="2000" dirty="0" err="1" smtClean="0">
                <a:solidFill>
                  <a:srgbClr val="FF0000"/>
                </a:solidFill>
              </a:rPr>
              <a:t>Foresquare</a:t>
            </a:r>
            <a:r>
              <a:rPr lang="en-IN" sz="2000" dirty="0" smtClean="0">
                <a:solidFill>
                  <a:srgbClr val="FF0000"/>
                </a:solidFill>
              </a:rPr>
              <a:t> </a:t>
            </a:r>
            <a:r>
              <a:rPr lang="en-IN" sz="2000" dirty="0" err="1" smtClean="0">
                <a:solidFill>
                  <a:srgbClr val="FF0000"/>
                </a:solidFill>
              </a:rPr>
              <a:t>API,a</a:t>
            </a:r>
            <a:r>
              <a:rPr lang="en-IN" sz="2000" dirty="0" smtClean="0">
                <a:solidFill>
                  <a:srgbClr val="FF0000"/>
                </a:solidFill>
              </a:rPr>
              <a:t> list of Asian Restaurants in New York City is found.</a:t>
            </a:r>
          </a:p>
          <a:p>
            <a:r>
              <a:rPr lang="en-IN" sz="2000" dirty="0" smtClean="0">
                <a:solidFill>
                  <a:srgbClr val="FF0000"/>
                </a:solidFill>
              </a:rPr>
              <a:t>The Borough with maximum Asian Restaurants is selected.</a:t>
            </a:r>
          </a:p>
          <a:p>
            <a:r>
              <a:rPr lang="en-IN" sz="2000" dirty="0" smtClean="0">
                <a:solidFill>
                  <a:srgbClr val="FF0000"/>
                </a:solidFill>
              </a:rPr>
              <a:t>The neighborhoods in the Borough are analyzed and the ones with maximum Asian Restaurants</a:t>
            </a:r>
          </a:p>
          <a:p>
            <a:r>
              <a:rPr lang="en-IN" sz="2000" dirty="0" smtClean="0">
                <a:solidFill>
                  <a:srgbClr val="FF0000"/>
                </a:solidFill>
              </a:rPr>
              <a:t>For each neighborhood, all the desired requirements are checked and their count is taken into consideration.</a:t>
            </a:r>
          </a:p>
          <a:p>
            <a:r>
              <a:rPr lang="en-IN" sz="2000" dirty="0" smtClean="0">
                <a:solidFill>
                  <a:srgbClr val="FF0000"/>
                </a:solidFill>
              </a:rPr>
              <a:t>The neighborhood with the avaibility of most the requirements is selected and further analyzed for a list of all the venues in the area and cluster them onto a map.</a:t>
            </a:r>
          </a:p>
          <a:p>
            <a:r>
              <a:rPr lang="en-IN" sz="2000" dirty="0" smtClean="0">
                <a:solidFill>
                  <a:srgbClr val="FF0000"/>
                </a:solidFill>
              </a:rPr>
              <a:t>Another cluster is made for the necessary requirements only.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</TotalTime>
  <Words>746</Words>
  <Application>Microsoft Office PowerPoint</Application>
  <PresentationFormat>On-screen Show (4:3)</PresentationFormat>
  <Paragraphs>89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The Battle of Neighborhoods Location Analysis and  Recommendation</vt:lpstr>
      <vt:lpstr>Introduction</vt:lpstr>
      <vt:lpstr>Problem Statement</vt:lpstr>
      <vt:lpstr>Objectives</vt:lpstr>
      <vt:lpstr>Data</vt:lpstr>
      <vt:lpstr>Understanding the Data</vt:lpstr>
      <vt:lpstr>Plot of Boroughs and Neighborhood count</vt:lpstr>
      <vt:lpstr>Clustering the Neighborhoods in New York City </vt:lpstr>
      <vt:lpstr>Foresquare API</vt:lpstr>
      <vt:lpstr>Asian Restaurant Count for each Borough</vt:lpstr>
      <vt:lpstr>Exploring Queens Further</vt:lpstr>
      <vt:lpstr>Plot of Neighborhoods of Queens and the count of Asian Restaurants</vt:lpstr>
      <vt:lpstr>Exploring Bayside</vt:lpstr>
      <vt:lpstr>Bayside Data Graphical Analysis</vt:lpstr>
      <vt:lpstr>Exploring Flushing</vt:lpstr>
      <vt:lpstr>Flushing Data Graphical Analysis</vt:lpstr>
      <vt:lpstr>Exploring Forest Hills</vt:lpstr>
      <vt:lpstr>Forest Hills Data Graphical Analysis</vt:lpstr>
      <vt:lpstr>Graphical Analysis Results and Comparison</vt:lpstr>
      <vt:lpstr>Results</vt:lpstr>
      <vt:lpstr>Clusters of all venues in Forest Hills</vt:lpstr>
      <vt:lpstr>Clusters of only the required venues in Forest Hills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Neighborhoods Location Analysis and  Recommendation</dc:title>
  <dc:creator>Rakshinda Zaman</dc:creator>
  <cp:lastModifiedBy>Rakshinda Zaman</cp:lastModifiedBy>
  <cp:revision>13</cp:revision>
  <dcterms:created xsi:type="dcterms:W3CDTF">2020-05-24T09:55:23Z</dcterms:created>
  <dcterms:modified xsi:type="dcterms:W3CDTF">2020-05-24T13:04:26Z</dcterms:modified>
</cp:coreProperties>
</file>